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07"/>
    <p:restoredTop sz="78406"/>
  </p:normalViewPr>
  <p:slideViewPr>
    <p:cSldViewPr snapToGrid="0" snapToObjects="1">
      <p:cViewPr varScale="1">
        <p:scale>
          <a:sx n="118" d="100"/>
          <a:sy n="118" d="100"/>
        </p:scale>
        <p:origin x="1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A83CC-9080-4048-92C3-BA5318D98850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07EC5-6543-3442-B968-D720AB3FD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I am Nara and I go to the SMA</a:t>
            </a:r>
          </a:p>
          <a:p>
            <a:r>
              <a:rPr lang="en-US" dirty="0"/>
              <a:t>This summer under the guidance of June and pat I studied the structure of forsterite….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1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-Forsterite is a very important mineral to study in the field of planetary science</a:t>
            </a:r>
          </a:p>
          <a:p>
            <a:r>
              <a:rPr lang="en-US" dirty="0"/>
              <a:t>-It is a main component in the Earth’s upper mantle and expected to be in rocky exoplanets</a:t>
            </a:r>
          </a:p>
          <a:p>
            <a:r>
              <a:rPr lang="en-US" dirty="0"/>
              <a:t>-its phase </a:t>
            </a:r>
            <a:r>
              <a:rPr lang="en-US" dirty="0" err="1"/>
              <a:t>transtions</a:t>
            </a:r>
            <a:r>
              <a:rPr lang="en-US" dirty="0"/>
              <a:t> can tell us a lot about the formation evolution and habitability of rocky exoplanets </a:t>
            </a:r>
          </a:p>
          <a:p>
            <a:r>
              <a:rPr lang="en-US" dirty="0"/>
              <a:t>-mainly, plays a role in creating and shaping convection currents -&gt; plate tectonics and magnetosphere -&gt; surface conditions suitable to support life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-during the formation of a planet it also affects the cooling of the early magma ocean stage of planet formation, which contributes to geochemistry and thermal evolution of a planet</a:t>
            </a:r>
          </a:p>
          <a:p>
            <a:r>
              <a:rPr lang="en-US" dirty="0"/>
              <a:t>-the phase transitions of forsterite inside the earth’s mantle are a factor in deep earthquake generation, which are less damaging than earthquakes that occur closer to the surface, but affect a larger area</a:t>
            </a:r>
          </a:p>
          <a:p>
            <a:r>
              <a:rPr lang="en-US" dirty="0"/>
              <a:t>-the phase transitions of forsterite at these high pressures and temperatures are very hard to study and need to be experimentally proven</a:t>
            </a:r>
          </a:p>
          <a:p>
            <a:r>
              <a:rPr lang="en-US" dirty="0"/>
              <a:t>-an important phase transition that is predicted is incongruent melting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-studying the phase transitions of forsterite </a:t>
            </a:r>
          </a:p>
          <a:p>
            <a:r>
              <a:rPr lang="en-US" dirty="0"/>
              <a:t>-this is just one of the possible ways forsterite will behave</a:t>
            </a:r>
          </a:p>
          <a:p>
            <a:r>
              <a:rPr lang="en-US" dirty="0"/>
              <a:t>-we are looking for crystal MgO in our experiment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3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Sekine</a:t>
            </a:r>
            <a:r>
              <a:rPr lang="en-US" dirty="0"/>
              <a:t> measured the density for the </a:t>
            </a:r>
            <a:r>
              <a:rPr lang="en-US" dirty="0" err="1"/>
              <a:t>hugoniot</a:t>
            </a:r>
            <a:r>
              <a:rPr lang="en-US" dirty="0"/>
              <a:t>, and attributed slope changes to incongruent melting</a:t>
            </a:r>
          </a:p>
          <a:p>
            <a:r>
              <a:rPr lang="en-US" dirty="0"/>
              <a:t>-Root suggested that the pressure range found in </a:t>
            </a:r>
            <a:r>
              <a:rPr lang="en-US" dirty="0" err="1"/>
              <a:t>Sekine</a:t>
            </a:r>
            <a:r>
              <a:rPr lang="en-US" dirty="0"/>
              <a:t> is too high and suggested using X-ray diffraction</a:t>
            </a:r>
          </a:p>
          <a:p>
            <a:r>
              <a:rPr lang="en-US" dirty="0"/>
              <a:t>-X-ray diffraction is more accurate because it actually measures the crystal structure of the sample, which is more reliable than just a density measurement</a:t>
            </a:r>
          </a:p>
          <a:p>
            <a:r>
              <a:rPr lang="en-US" dirty="0"/>
              <a:t>-Newman’s dissertation used x-ray diffraction and found evidence at a lower pressure</a:t>
            </a:r>
          </a:p>
          <a:p>
            <a:r>
              <a:rPr lang="en-US" dirty="0"/>
              <a:t>-therefore this current </a:t>
            </a:r>
            <a:r>
              <a:rPr lang="en-US" dirty="0" err="1"/>
              <a:t>experiement</a:t>
            </a:r>
            <a:r>
              <a:rPr lang="en-US" dirty="0"/>
              <a:t> attempts to investigate this by using x-ray diffraction and conducting experiments at 150 and 260 </a:t>
            </a:r>
            <a:r>
              <a:rPr lang="en-US" dirty="0" err="1"/>
              <a:t>GPa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9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laser we use is the Omega-EP laser from the Laboratory for laser Energetics in Rochester</a:t>
            </a:r>
          </a:p>
          <a:p>
            <a:r>
              <a:rPr lang="en-US" dirty="0"/>
              <a:t>-window is used for VISAR shock wave velocity measurements (not applicable now)</a:t>
            </a:r>
          </a:p>
          <a:p>
            <a:r>
              <a:rPr lang="en-US" dirty="0"/>
              <a:t>-demonstrate with the picture</a:t>
            </a:r>
          </a:p>
          <a:p>
            <a:r>
              <a:rPr lang="en-US" dirty="0"/>
              <a:t>-the ablator evaporates, expanding backwards to create a shock wave to reach the high pressure and temperatures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51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-PXRDIP stands for … and is used for determining the structure and composition of the sample</a:t>
            </a:r>
          </a:p>
          <a:p>
            <a:r>
              <a:rPr lang="en-US" dirty="0"/>
              <a:t>-a laser generated Copper plasma sends x-rays through the sample after the shock wave </a:t>
            </a:r>
          </a:p>
          <a:p>
            <a:r>
              <a:rPr lang="en-US" dirty="0"/>
              <a:t>-these x-rays are diffracted according to structure and picked up by the box of image plates</a:t>
            </a:r>
          </a:p>
          <a:p>
            <a:r>
              <a:rPr lang="en-US" dirty="0"/>
              <a:t>-the sample is held in a tantalum pinhole, which focuses the x-rays on the sample and helps align the data</a:t>
            </a:r>
          </a:p>
          <a:p>
            <a:r>
              <a:rPr lang="en-US" dirty="0"/>
              <a:t>-x-rays from tantalum diffracting can also be seen on the PXRDIP, and as the way ta diffracts is well known and measured, the data can be calibrated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raw data is </a:t>
            </a:r>
            <a:r>
              <a:rPr lang="en-US" dirty="0" err="1"/>
              <a:t>dewarped</a:t>
            </a:r>
            <a:r>
              <a:rPr lang="en-US" dirty="0"/>
              <a:t> to a polar view</a:t>
            </a:r>
          </a:p>
          <a:p>
            <a:r>
              <a:rPr lang="en-US" dirty="0"/>
              <a:t>-after it is aligned with the flags it is integrated up and down to find the diffraction peaks, which is where the x-rays are concentrated due to the crystal structure</a:t>
            </a:r>
          </a:p>
          <a:p>
            <a:r>
              <a:rPr lang="en-US" dirty="0"/>
              <a:t>-because we used a powder they show up in these lines</a:t>
            </a:r>
          </a:p>
          <a:p>
            <a:r>
              <a:rPr lang="en-US" dirty="0"/>
              <a:t>-after the 2-theta location is found it’s translated to d-spacing</a:t>
            </a:r>
          </a:p>
          <a:p>
            <a:r>
              <a:rPr lang="en-US" dirty="0"/>
              <a:t>-once you have the diffraction peaks you must identify what material it belongs to</a:t>
            </a:r>
          </a:p>
          <a:p>
            <a:r>
              <a:rPr lang="en-US" dirty="0"/>
              <a:t>-each material has its own unique d-spacing and diffraction pattern, crystal diffraction and d-spacing plots were used to identify each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7EC5-6543-3442-B968-D720AB3FDD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8372-DEF3-9046-862C-C6BF3A6DF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48CAB-3084-6542-A932-4BA301128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0E8F9-D074-5445-AF59-C1CB9A4C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274-E96F-9A4E-BA6C-3F807AA8AA4D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F23D5-F81B-EB44-9D68-AE790A51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069D-4585-8A4F-9CBE-3CDA03EE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B29B-75C8-7D4D-ADFB-88DB7731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E5B94-BA55-DA4E-9185-12E8C47D6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C1C4-7498-854A-B9D7-C08B0E4C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C2C5-D73E-E144-837F-7337E56AD7DC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5553C-CB50-9D4F-99A7-B5A87351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B4BE-EEEA-184D-A92B-83423AF7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CE0285-99E7-8C46-AA95-5818EE97F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A55B7-242F-CD49-8515-FDFD8394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FAF3-66E4-0349-A003-23B0ACEC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B5C0-E879-6E4B-800B-C4A42EC079D0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4F05-353E-2844-ABD9-E419AEED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7108B-E576-2F40-9032-DB595A31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2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D731-FEF7-CE4C-B47A-F7ADBEA6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1888A-D7F9-9E4B-A8B2-736E79D5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9961-B86A-4B4F-977B-4C85364E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52C2-0963-1448-A523-E7AE3D2E8675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3E5-1D99-0C41-88CF-EBB70B4C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D05FB-F53C-3B48-9E08-3CB4B782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2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1CB5-6B4E-6944-9033-829C4D46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C8B17-36DC-4B4F-84C7-BBB91B57D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BC853-0FE6-FF46-9967-DFC5EA55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7C78-0F26-954D-B81E-4737919DBDF0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B020-6DAF-3246-95A9-49C9C24F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67049-BEF2-D14B-9739-65278EB0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D395-D9C3-4942-BCBB-40F963DD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A719-C97F-3646-90BF-193E24085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64DAB-9AD7-F84A-A31C-7DB0FA283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9712A-164A-F140-92D3-57AD49E1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C5DA6-2AB8-5E4A-B33A-DD8158B31253}" type="datetime1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CCCBA-954A-944B-BED3-7C1BEA2D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33D5B-CEFB-214F-A47F-26C4BF0D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C355-AAEE-8C47-9198-4AE3CA42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E6873-55F7-ED4D-AD9E-DCA5231D6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64082-809D-1D41-A3D7-D96267784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CCCED-4F64-D84D-8D82-14B4172FA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1BB9D-20B4-DC42-AD32-75B656F90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4F986-8F3F-E14A-B996-A4BE3FB2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B128-F508-E041-9AFD-743B5FFF5401}" type="datetime1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EE2A6-D396-BC48-9A59-E81A2940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387C1-060A-8F48-970B-51735FE9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7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F1E7-233D-2E46-B457-47105972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29FC52-4257-6648-9E0E-E05CC0F1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DFA0-FE29-344C-8944-C6308AF0EA5F}" type="datetime1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7249-AEC1-124D-8951-CA7315DC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F51E-78C2-D841-A47F-75C5ADA3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9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FEAD4-81C3-724E-982B-00A4E657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25DE-9B9B-4D4D-BEF4-E0FB0F9D3E70}" type="datetime1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33A7F-8402-DD48-9507-A7B27C2F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7034F-48C8-B943-BE75-0852026D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6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A559-45DA-7E4C-82DF-F07C2525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F23-7055-1040-B225-88DACC442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CF93-A0FD-324B-9CD6-8F9F6080A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28D4C-ED1F-7A47-BC38-3807F14D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E2E8-79FA-AA43-976F-53B288A894DE}" type="datetime1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D985-C910-3048-9079-ABBA6BF5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907AC-051A-6641-AF85-DE3D07BC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8C5E-8DB8-2B4D-8F31-F88ECBDC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B86E5-6C45-CD4A-94AF-DAFC17B0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45A2A-AB87-6D4C-8F8C-2BA8B080E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5A420-CB36-2943-9D21-964DDAD2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DD54-C5A4-2948-9759-7B894A048D19}" type="datetime1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5DE08-474B-2C4E-9145-3475D72C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F5719-A915-C442-8E65-628227C0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7AC91-E38A-E249-8A00-3EF18E5B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91A4A-E713-F240-A657-D49E4C518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32F9-48AD-A04F-B29E-709E308F9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9F1C3-7ABC-B941-9A24-D9D8B86DA081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759D-6328-DD40-AA6C-B4C43F46B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9C1C2-9A10-8646-8F62-3F8F81FC3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787E-B427-E04D-9B8F-8A4F3F40F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5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roxy1.library.jhu.edu/login?url=https://www.proquest.com/dissertations-theses/on-kinetics-materials-geophysical-interest/docview/2838439956/se-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347-167B-C247-9215-5AB01FDF8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of forsterite at extreme conditions using laser shock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14785-D447-1E46-BAE7-8C82B9F5D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Nara </a:t>
            </a:r>
            <a:r>
              <a:rPr lang="en-US" dirty="0" err="1"/>
              <a:t>Anusonti-Inthra</a:t>
            </a:r>
            <a:endParaRPr lang="en-US" dirty="0"/>
          </a:p>
          <a:p>
            <a:r>
              <a:rPr lang="en-US" dirty="0"/>
              <a:t>Science and Mathematics Academy, Aberdeen High School</a:t>
            </a:r>
          </a:p>
          <a:p>
            <a:r>
              <a:rPr lang="en-US" dirty="0"/>
              <a:t>Prof. June Wicks and Patrick </a:t>
            </a:r>
            <a:r>
              <a:rPr lang="en-US" dirty="0" err="1"/>
              <a:t>LaChapelle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B9F33-A20F-0343-85E4-9D328746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53D5-967C-C84F-A1E6-9480DA57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d-spacing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AED93-CAB5-9F40-A613-0A3405579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002" y="1476359"/>
            <a:ext cx="6612899" cy="5165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5B5D0-C5A2-F340-847E-E78D4617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9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D8F0-1AC5-F47E-DABF-FB208C0A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Newman (2018)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A55DBA-EDFE-37FF-9753-568A5D46E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426" y="1571237"/>
            <a:ext cx="5425298" cy="49216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32BC4-9C81-F74E-B69B-B42D938B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99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596D-191E-FA4A-9C1B-CE4B4D5F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698"/>
            <a:ext cx="10515600" cy="1325563"/>
          </a:xfrm>
        </p:spPr>
        <p:txBody>
          <a:bodyPr/>
          <a:lstStyle/>
          <a:p>
            <a:r>
              <a:rPr lang="en-US" dirty="0"/>
              <a:t>Results - 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06DF-6470-C443-893F-D0143F73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017F5D-864F-70E2-E319-510ABEC6F1F8}"/>
              </a:ext>
            </a:extLst>
          </p:cNvPr>
          <p:cNvGrpSpPr/>
          <p:nvPr/>
        </p:nvGrpSpPr>
        <p:grpSpPr>
          <a:xfrm>
            <a:off x="345359" y="1566041"/>
            <a:ext cx="11501282" cy="5179951"/>
            <a:chOff x="345359" y="1366344"/>
            <a:chExt cx="11501282" cy="51799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77F51B-D817-0F2E-9482-DA84050313A3}"/>
                </a:ext>
              </a:extLst>
            </p:cNvPr>
            <p:cNvGrpSpPr/>
            <p:nvPr/>
          </p:nvGrpSpPr>
          <p:grpSpPr>
            <a:xfrm>
              <a:off x="345359" y="1366344"/>
              <a:ext cx="11501282" cy="4711060"/>
              <a:chOff x="312345" y="1820540"/>
              <a:chExt cx="10461835" cy="391002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443F81C-394B-144D-9CDE-E0D3FB748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345" y="1825625"/>
                <a:ext cx="5135400" cy="390493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A9178DA-4438-A547-89EF-326C4F10D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8779" y="1820540"/>
                <a:ext cx="5135401" cy="3910023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3B6CFA-1D93-3EEA-4D48-8C5FFF5E8338}"/>
                </a:ext>
              </a:extLst>
            </p:cNvPr>
            <p:cNvSpPr txBox="1"/>
            <p:nvPr/>
          </p:nvSpPr>
          <p:spPr>
            <a:xfrm>
              <a:off x="2400918" y="6167250"/>
              <a:ext cx="153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260 </a:t>
              </a:r>
              <a:r>
                <a:rPr lang="en-US" dirty="0" err="1"/>
                <a:t>GPa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52F949-6A87-B901-6BB8-227AB25AEA2A}"/>
                </a:ext>
              </a:extLst>
            </p:cNvPr>
            <p:cNvSpPr txBox="1"/>
            <p:nvPr/>
          </p:nvSpPr>
          <p:spPr>
            <a:xfrm>
              <a:off x="8256569" y="6176963"/>
              <a:ext cx="153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150 </a:t>
              </a:r>
              <a:r>
                <a:rPr lang="en-US" dirty="0" err="1"/>
                <a:t>GPa</a:t>
              </a:r>
              <a:endParaRPr lang="en-US" dirty="0"/>
            </a:p>
          </p:txBody>
        </p:sp>
      </p:grpSp>
      <p:sp>
        <p:nvSpPr>
          <p:cNvPr id="10" name="Down Arrow 9">
            <a:extLst>
              <a:ext uri="{FF2B5EF4-FFF2-40B4-BE49-F238E27FC236}">
                <a16:creationId xmlns:a16="http://schemas.microsoft.com/office/drawing/2014/main" id="{6034C51D-00C6-8ED3-5B6E-FD9F60321FB2}"/>
              </a:ext>
            </a:extLst>
          </p:cNvPr>
          <p:cNvSpPr/>
          <p:nvPr/>
        </p:nvSpPr>
        <p:spPr>
          <a:xfrm>
            <a:off x="2924155" y="1581006"/>
            <a:ext cx="214766" cy="39939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CFC2E9C-F41F-AE2B-D62A-AA2566942DAC}"/>
              </a:ext>
            </a:extLst>
          </p:cNvPr>
          <p:cNvSpPr/>
          <p:nvPr/>
        </p:nvSpPr>
        <p:spPr>
          <a:xfrm>
            <a:off x="3327916" y="1899195"/>
            <a:ext cx="214766" cy="39939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9BC374D-3A0D-84D8-23A2-44FC6B54DF09}"/>
              </a:ext>
            </a:extLst>
          </p:cNvPr>
          <p:cNvSpPr/>
          <p:nvPr/>
        </p:nvSpPr>
        <p:spPr>
          <a:xfrm>
            <a:off x="3828045" y="2334573"/>
            <a:ext cx="214766" cy="399393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E7B5FB25-EDCD-E546-C521-782C3D5BF3AD}"/>
              </a:ext>
            </a:extLst>
          </p:cNvPr>
          <p:cNvSpPr/>
          <p:nvPr/>
        </p:nvSpPr>
        <p:spPr>
          <a:xfrm>
            <a:off x="4428269" y="2534269"/>
            <a:ext cx="214766" cy="39939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1BD53F8-5768-4220-4B21-13B4430C7A19}"/>
              </a:ext>
            </a:extLst>
          </p:cNvPr>
          <p:cNvSpPr/>
          <p:nvPr/>
        </p:nvSpPr>
        <p:spPr>
          <a:xfrm>
            <a:off x="9213615" y="1699203"/>
            <a:ext cx="214766" cy="39939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4F986E8F-B8CF-F854-A934-D4BCE64FCD89}"/>
              </a:ext>
            </a:extLst>
          </p:cNvPr>
          <p:cNvSpPr/>
          <p:nvPr/>
        </p:nvSpPr>
        <p:spPr>
          <a:xfrm>
            <a:off x="9683696" y="2134876"/>
            <a:ext cx="214766" cy="399393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DE1DCD2-30FF-6FFB-BD5C-8FE486420588}"/>
              </a:ext>
            </a:extLst>
          </p:cNvPr>
          <p:cNvSpPr/>
          <p:nvPr/>
        </p:nvSpPr>
        <p:spPr>
          <a:xfrm>
            <a:off x="10344349" y="2534268"/>
            <a:ext cx="214766" cy="39939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2F8AB42-0359-D6CF-79A4-0F8939D948DE}"/>
              </a:ext>
            </a:extLst>
          </p:cNvPr>
          <p:cNvSpPr/>
          <p:nvPr/>
        </p:nvSpPr>
        <p:spPr>
          <a:xfrm>
            <a:off x="9913193" y="2286580"/>
            <a:ext cx="214766" cy="399393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8AA90-2A54-5247-B162-13D8F47F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5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ACC0-C469-E036-96AD-92647F8F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F15F-38DF-2961-F48C-9826FA6AA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experiment conducted at 260 </a:t>
            </a:r>
            <a:r>
              <a:rPr lang="en-US" dirty="0" err="1"/>
              <a:t>GPa</a:t>
            </a:r>
            <a:r>
              <a:rPr lang="en-US" dirty="0"/>
              <a:t> shows signs of incongruent melting because of evidence implying crystal MgO and liquid forsterite</a:t>
            </a:r>
          </a:p>
          <a:p>
            <a:r>
              <a:rPr lang="en-US" dirty="0"/>
              <a:t>Pressure range found agrees with </a:t>
            </a:r>
            <a:r>
              <a:rPr lang="en-US" dirty="0" err="1"/>
              <a:t>Sekine</a:t>
            </a:r>
            <a:r>
              <a:rPr lang="en-US" dirty="0"/>
              <a:t> (2016)</a:t>
            </a:r>
          </a:p>
          <a:p>
            <a:r>
              <a:rPr lang="en-US" dirty="0"/>
              <a:t>X-ray diffraction results agree with Newman (2018), but at a different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7688-1EBC-C44A-817F-63815EE8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7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9309-0CB3-FA8F-38FE-5BA4A48F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5D6F-4A54-E94C-97C1-1717BDBB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VISAR data to verify the data from PXRDIP</a:t>
            </a:r>
          </a:p>
          <a:p>
            <a:r>
              <a:rPr lang="en-US" dirty="0"/>
              <a:t>Conduct more experiments to verify these findings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788D4-FD97-5442-9425-1197B7F7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59F7-4383-4C4E-32C9-26AC6D9F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7F15A-E360-31A3-6C00-0BFEE5ACF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*add picture of everyone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E678C-6548-4542-8245-587389B3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6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8E23-01E0-B2E3-B8FA-0B0E0C17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2E058-743C-C81F-3073-25F4AAD2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Sekine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T., Ozaki, N.,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Miyanishi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Asaumi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Y., Kimura, T.,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Albertazzi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B., ... &amp; Kodama, R. (2016). Shock compression response of forsterite above 250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GPa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Science Advances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(8), e1600157.</a:t>
            </a:r>
          </a:p>
          <a:p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Root, S., Townsend, J. P., Davies, E., Lemke, R. W., Bliss, D. E.,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Fratanduono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E., ... &amp; Jacobsen, S. B. (2018). The principal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Hugoniot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forsterite to 950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GPa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Geophysical Research Letters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(9), 3865-3872.</a:t>
            </a:r>
            <a:endParaRPr lang="en-US" sz="2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Kim, D., Tracy, S. J., Smith, R. F., Gleason, A. E.,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Bolme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 A.,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Prakapenka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 B., ... &amp; Duffy, T. S. (2021). Femtosecond X‐ray Diffraction of Laser‐shocked Forsterite (Mg2SiO4) to 122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Geophysical Research: Solid Earth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126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(1), e2020JB020337.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Newman, M. G. (2018). 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the Kinetics of Materials of Geophysical Interest 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(Order No. 30556695). Available from ProQuest Central; ProQuest Dissertations &amp; Theses Global. (2838439956). https://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/10.7907/Z9319T35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https://proxy1.library.jhu.edu/login?url=https://www.proquest.com/dissertations-theses/on-kinetics-materials-geophysical-interest/docview/2838439956/se-2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Wicks, J. K., Smith, R. F.,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Fratanduono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D. E.,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Coppari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F., Kraus, R. G., Newman, M. G.,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Rygg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J. R., Eggert, J. H., &amp; Duffy, T. S. (2018). Crystal structure and equation of state of Fe-Si alloys at super-Earth core conditions.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Science advances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4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(4), eaao5864. https://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doi.org</a:t>
            </a:r>
            <a:r>
              <a:rPr lang="en-US" b="0" i="0">
                <a:solidFill>
                  <a:srgbClr val="212121"/>
                </a:solidFill>
                <a:effectLst/>
                <a:latin typeface="system-ui"/>
              </a:rPr>
              <a:t>/10.1126/sciadv.aao5864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8FAE2-6E73-6B4B-9C58-C4D74251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7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913D-E16E-744D-BB35-4F21317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Forsterite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F0B7C-D2F6-5D4A-A1C8-B47D2F62F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3346"/>
          </a:xfrm>
        </p:spPr>
        <p:txBody>
          <a:bodyPr/>
          <a:lstStyle/>
          <a:p>
            <a:r>
              <a:rPr lang="en-US" dirty="0"/>
              <a:t>Main component of the mantles of rocky planets</a:t>
            </a:r>
          </a:p>
          <a:p>
            <a:r>
              <a:rPr lang="en-US" dirty="0"/>
              <a:t>Its phase transitions provide insight into the formation, evolution, and habitability of rocky exoplanets</a:t>
            </a:r>
          </a:p>
          <a:p>
            <a:r>
              <a:rPr lang="en-US" dirty="0"/>
              <a:t>Plays a role in creating and shaping convection currents, influencing factors essential to habitable surface conditions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Convection Currents | bulb">
            <a:extLst>
              <a:ext uri="{FF2B5EF4-FFF2-40B4-BE49-F238E27FC236}">
                <a16:creationId xmlns:a16="http://schemas.microsoft.com/office/drawing/2014/main" id="{2EE774AE-3784-213E-7885-BE244C98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55" y="4181475"/>
            <a:ext cx="5555420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FF94A-22EC-2F44-830C-163541CA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7D706-2C27-2D44-9E4C-46BFB2061134}"/>
              </a:ext>
            </a:extLst>
          </p:cNvPr>
          <p:cNvSpPr txBox="1"/>
          <p:nvPr/>
        </p:nvSpPr>
        <p:spPr>
          <a:xfrm>
            <a:off x="838200" y="4181475"/>
            <a:ext cx="41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Its </a:t>
            </a:r>
            <a:r>
              <a:rPr lang="en-US"/>
              <a:t>phase transitions </a:t>
            </a:r>
          </a:p>
        </p:txBody>
      </p:sp>
    </p:spTree>
    <p:extLst>
      <p:ext uri="{BB962C8B-B14F-4D97-AF65-F5344CB8AC3E}">
        <p14:creationId xmlns:p14="http://schemas.microsoft.com/office/powerpoint/2010/main" val="259991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D110-AF4D-E94A-8A59-AECBA16C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Incongruent melting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61083" cy="4351338"/>
              </a:xfrm>
            </p:spPr>
            <p:txBody>
              <a:bodyPr/>
              <a:lstStyle/>
              <a:p>
                <a:r>
                  <a:rPr lang="en-US" dirty="0"/>
                  <a:t>Forsterite is theorized to undergo a process called incongruent melting</a:t>
                </a:r>
              </a:p>
              <a:p>
                <a:r>
                  <a:rPr lang="en-US" dirty="0"/>
                  <a:t>Incongruent melting is when a substance melts into a chemically different liquid and solid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(forsterite, solid)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𝑀𝑔𝑆𝑖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(liquid)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𝑀𝑔𝑂</m:t>
                    </m:r>
                  </m:oMath>
                </a14:m>
                <a:r>
                  <a:rPr lang="en-US" dirty="0"/>
                  <a:t> (solid)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0E62-9F25-2D42-8FDE-2D29C854D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61083" cy="4351338"/>
              </a:xfrm>
              <a:blipFill>
                <a:blip r:embed="rId3"/>
                <a:stretch>
                  <a:fillRect l="-1741" t="-2326" r="-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Olivine Forsterite xenoliths in basalt from Peridot Mesa, San Carlos volcanic  field, Arizona | Olivine, Basalt, Peridot">
            <a:extLst>
              <a:ext uri="{FF2B5EF4-FFF2-40B4-BE49-F238E27FC236}">
                <a16:creationId xmlns:a16="http://schemas.microsoft.com/office/drawing/2014/main" id="{CBC77190-83BC-299B-09C3-EEB4D701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34" y="2511452"/>
            <a:ext cx="3532166" cy="297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E4339-B7CD-B24A-BEC7-F85BDB6A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B67D9-02CB-2D41-8CDE-FEEA2B2DFF2A}"/>
              </a:ext>
            </a:extLst>
          </p:cNvPr>
          <p:cNvSpPr txBox="1"/>
          <p:nvPr/>
        </p:nvSpPr>
        <p:spPr>
          <a:xfrm>
            <a:off x="7924800" y="5595257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Crystal forsterite at the surface</a:t>
            </a:r>
          </a:p>
        </p:txBody>
      </p:sp>
    </p:spTree>
    <p:extLst>
      <p:ext uri="{BB962C8B-B14F-4D97-AF65-F5344CB8AC3E}">
        <p14:creationId xmlns:p14="http://schemas.microsoft.com/office/powerpoint/2010/main" val="163770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E6A-323E-2A45-B075-A9809EDD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6841-6415-854A-80EA-C85B8D23B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Evidence supporting incongruent melting has been found in only two studies, but when it occurs is currently inconclusive</a:t>
            </a:r>
          </a:p>
          <a:p>
            <a:r>
              <a:rPr lang="en-US" dirty="0" err="1"/>
              <a:t>Sekine</a:t>
            </a:r>
            <a:r>
              <a:rPr lang="en-US" dirty="0"/>
              <a:t> et al. (2016) – found slope changes in the </a:t>
            </a:r>
            <a:r>
              <a:rPr lang="en-US" dirty="0" err="1"/>
              <a:t>hugoniot</a:t>
            </a:r>
            <a:r>
              <a:rPr lang="en-US" dirty="0"/>
              <a:t> (pressure v density) attributed to incongruent melting at 271 to 285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Root (2018) – attempted to replicated </a:t>
            </a:r>
            <a:r>
              <a:rPr lang="en-US" dirty="0" err="1"/>
              <a:t>Sekine</a:t>
            </a:r>
            <a:r>
              <a:rPr lang="en-US" dirty="0"/>
              <a:t> et al. but did not get the same results</a:t>
            </a:r>
          </a:p>
          <a:p>
            <a:r>
              <a:rPr lang="en-US" dirty="0"/>
              <a:t>Newman (2018) – used X-ray diffraction and found evidence for incongruent melting at 150 to 195 </a:t>
            </a:r>
            <a:r>
              <a:rPr lang="en-US" dirty="0" err="1"/>
              <a:t>GPa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D66D7-CBCE-6641-B75B-3C175C2E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3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F4B3-D450-A14D-9D89-3A2EE87F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shock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8C04C-8AD0-D341-B71A-E409AD3A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extreme pressures needed for this experiment are generated using laser produced shock waves</a:t>
            </a:r>
          </a:p>
          <a:p>
            <a:r>
              <a:rPr lang="en-US" dirty="0">
                <a:effectLst/>
              </a:rPr>
              <a:t>The sample consisted of a 150 𝜇𝑚 thick Kapton ablator, 130 𝜇𝑚 of powdered forsterite, and 100 𝜇𝑚 of window material (</a:t>
            </a:r>
            <a:r>
              <a:rPr lang="en-US" dirty="0" err="1">
                <a:effectLst/>
              </a:rPr>
              <a:t>LiF</a:t>
            </a:r>
            <a:r>
              <a:rPr lang="en-US" dirty="0">
                <a:effectLst/>
              </a:rPr>
              <a:t>) 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As the laser hits the sample, the ablator expands backwards, creating a uniform shock wave through the sample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9E354-DA92-C71A-8939-9919D98F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04" y="4523047"/>
            <a:ext cx="6283754" cy="21226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7E23B-2ED7-8E4F-BB13-09203EF1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0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EFF8-F9CE-A348-A77D-4C18C9F7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225A-2653-5D40-81A1-D9F950613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Powder X-ray Diffraction Image Plates</a:t>
            </a:r>
          </a:p>
          <a:p>
            <a:r>
              <a:rPr lang="en-US" dirty="0"/>
              <a:t>X-rays are diffracted according to the structure of the sample, and then picked up by the image plates</a:t>
            </a:r>
          </a:p>
          <a:p>
            <a:r>
              <a:rPr lang="en-US" dirty="0"/>
              <a:t>The sample is held by a Ta (tantalum) pinhole, which is used for proper data alignment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5E6AE4-142A-69F1-6D42-20504EFDDC78}"/>
              </a:ext>
            </a:extLst>
          </p:cNvPr>
          <p:cNvGrpSpPr/>
          <p:nvPr/>
        </p:nvGrpSpPr>
        <p:grpSpPr>
          <a:xfrm>
            <a:off x="4898571" y="3735503"/>
            <a:ext cx="4767943" cy="2757372"/>
            <a:chOff x="4767943" y="3657600"/>
            <a:chExt cx="5513669" cy="30512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02682D-1593-D34A-B957-CD39ABED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6672" y="3657600"/>
              <a:ext cx="5344940" cy="305128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B077A2-4632-FA27-1DFE-DDAAAF01F2C3}"/>
                </a:ext>
              </a:extLst>
            </p:cNvPr>
            <p:cNvSpPr/>
            <p:nvPr/>
          </p:nvSpPr>
          <p:spPr>
            <a:xfrm>
              <a:off x="4767943" y="5290457"/>
              <a:ext cx="734786" cy="1404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4BBC97-0F78-3A43-6420-4ADC6A82EB11}"/>
              </a:ext>
            </a:extLst>
          </p:cNvPr>
          <p:cNvSpPr txBox="1"/>
          <p:nvPr/>
        </p:nvSpPr>
        <p:spPr>
          <a:xfrm>
            <a:off x="3135085" y="6311901"/>
            <a:ext cx="7805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Wicks, J. K., Smith, R. F.,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Fratanduono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D. E.,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Coppari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F., Kraus, R. G., Newman, M. G.,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Rygg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J. R., Eggert, J. H., &amp; Duffy, T. S. (2018). Crystal structure and equation of state of Fe-Si alloys at super-Earth core conditions.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Science advances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4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(4), eaao5864. https://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doi.org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/10.1126/sciadv.aao5864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E81B6-D6FB-104E-B7E6-E47919A1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5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BE65-54CC-A046-B2C0-647F9F81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PXRDIP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FDC2-4AB1-F945-8BBE-6D1FEE1D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integration along the azimuthal angle, diffraction peaks are found</a:t>
            </a:r>
          </a:p>
          <a:p>
            <a:r>
              <a:rPr lang="en-US" dirty="0"/>
              <a:t>Diffraction peaks are translated into d-spacing (inter-atomic spacing in the lattice)</a:t>
            </a:r>
          </a:p>
          <a:p>
            <a:r>
              <a:rPr lang="en-US" dirty="0"/>
              <a:t>Each material has a characteristic d-spacing and diffraction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6676D-0CE3-1C43-8628-7458E920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55" y="4024329"/>
            <a:ext cx="4352395" cy="28336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5B595-2504-7A42-ABC7-16251F72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8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596D-191E-FA4A-9C1B-CE4B4D5F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698"/>
            <a:ext cx="10515600" cy="1325563"/>
          </a:xfrm>
        </p:spPr>
        <p:txBody>
          <a:bodyPr/>
          <a:lstStyle/>
          <a:p>
            <a:r>
              <a:rPr lang="en-US" dirty="0"/>
              <a:t>Results - PXRDIP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06DF-6470-C443-893F-D0143F73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B22708-85F2-DE61-A089-5EE155F57A76}"/>
              </a:ext>
            </a:extLst>
          </p:cNvPr>
          <p:cNvGrpSpPr/>
          <p:nvPr/>
        </p:nvGrpSpPr>
        <p:grpSpPr>
          <a:xfrm>
            <a:off x="345359" y="1566041"/>
            <a:ext cx="11501282" cy="5179951"/>
            <a:chOff x="345359" y="1566041"/>
            <a:chExt cx="11501282" cy="51799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C017F5D-864F-70E2-E319-510ABEC6F1F8}"/>
                </a:ext>
              </a:extLst>
            </p:cNvPr>
            <p:cNvGrpSpPr/>
            <p:nvPr/>
          </p:nvGrpSpPr>
          <p:grpSpPr>
            <a:xfrm>
              <a:off x="345359" y="1566041"/>
              <a:ext cx="11501282" cy="5179951"/>
              <a:chOff x="345359" y="1366344"/>
              <a:chExt cx="11501282" cy="517995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577F51B-D817-0F2E-9482-DA84050313A3}"/>
                  </a:ext>
                </a:extLst>
              </p:cNvPr>
              <p:cNvGrpSpPr/>
              <p:nvPr/>
            </p:nvGrpSpPr>
            <p:grpSpPr>
              <a:xfrm>
                <a:off x="345359" y="1366344"/>
                <a:ext cx="11501282" cy="4711060"/>
                <a:chOff x="312345" y="1820540"/>
                <a:chExt cx="10461835" cy="3910023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8443F81C-394B-144D-9CDE-E0D3FB7489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2345" y="1825625"/>
                  <a:ext cx="5135400" cy="3904938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A9178DA-4438-A547-89EF-326C4F10D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8779" y="1820540"/>
                  <a:ext cx="5135401" cy="3910023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3B6CFA-1D93-3EEA-4D48-8C5FFF5E8338}"/>
                  </a:ext>
                </a:extLst>
              </p:cNvPr>
              <p:cNvSpPr txBox="1"/>
              <p:nvPr/>
            </p:nvSpPr>
            <p:spPr>
              <a:xfrm>
                <a:off x="2400918" y="6167250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260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52F949-6A87-B901-6BB8-227AB25AEA2A}"/>
                  </a:ext>
                </a:extLst>
              </p:cNvPr>
              <p:cNvSpPr txBox="1"/>
              <p:nvPr/>
            </p:nvSpPr>
            <p:spPr>
              <a:xfrm>
                <a:off x="8256569" y="6176963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150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</p:grp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6034C51D-00C6-8ED3-5B6E-FD9F60321FB2}"/>
                </a:ext>
              </a:extLst>
            </p:cNvPr>
            <p:cNvSpPr/>
            <p:nvPr/>
          </p:nvSpPr>
          <p:spPr>
            <a:xfrm>
              <a:off x="2924155" y="1581006"/>
              <a:ext cx="214766" cy="39939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3CFC2E9C-F41F-AE2B-D62A-AA2566942DAC}"/>
                </a:ext>
              </a:extLst>
            </p:cNvPr>
            <p:cNvSpPr/>
            <p:nvPr/>
          </p:nvSpPr>
          <p:spPr>
            <a:xfrm>
              <a:off x="3327916" y="1899195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9BC374D-3A0D-84D8-23A2-44FC6B54DF09}"/>
                </a:ext>
              </a:extLst>
            </p:cNvPr>
            <p:cNvSpPr/>
            <p:nvPr/>
          </p:nvSpPr>
          <p:spPr>
            <a:xfrm>
              <a:off x="3828045" y="2334573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E7B5FB25-EDCD-E546-C521-782C3D5BF3AD}"/>
                </a:ext>
              </a:extLst>
            </p:cNvPr>
            <p:cNvSpPr/>
            <p:nvPr/>
          </p:nvSpPr>
          <p:spPr>
            <a:xfrm>
              <a:off x="4428269" y="2534269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51BD53F8-5768-4220-4B21-13B4430C7A19}"/>
                </a:ext>
              </a:extLst>
            </p:cNvPr>
            <p:cNvSpPr/>
            <p:nvPr/>
          </p:nvSpPr>
          <p:spPr>
            <a:xfrm>
              <a:off x="9213615" y="1699203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4F986E8F-B8CF-F854-A934-D4BCE64FCD89}"/>
                </a:ext>
              </a:extLst>
            </p:cNvPr>
            <p:cNvSpPr/>
            <p:nvPr/>
          </p:nvSpPr>
          <p:spPr>
            <a:xfrm>
              <a:off x="9683696" y="2134876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7DE1DCD2-30FF-6FFB-BD5C-8FE486420588}"/>
                </a:ext>
              </a:extLst>
            </p:cNvPr>
            <p:cNvSpPr/>
            <p:nvPr/>
          </p:nvSpPr>
          <p:spPr>
            <a:xfrm>
              <a:off x="10344349" y="2534268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D2F8AB42-0359-D6CF-79A4-0F8939D948DE}"/>
                </a:ext>
              </a:extLst>
            </p:cNvPr>
            <p:cNvSpPr/>
            <p:nvPr/>
          </p:nvSpPr>
          <p:spPr>
            <a:xfrm>
              <a:off x="9913193" y="2286580"/>
              <a:ext cx="214766" cy="3993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2A030E8-628F-8446-A67B-962FFBE3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4DCB-48C5-9A49-A13D-90B46F1F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Crystal diffract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83B4-016F-C045-852F-7E1074819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7E56C-CBC7-57A6-CA7B-F55648D4AE18}"/>
              </a:ext>
            </a:extLst>
          </p:cNvPr>
          <p:cNvSpPr txBox="1"/>
          <p:nvPr/>
        </p:nvSpPr>
        <p:spPr>
          <a:xfrm>
            <a:off x="9701048" y="546538"/>
            <a:ext cx="151349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Observed</a:t>
            </a:r>
          </a:p>
          <a:p>
            <a:r>
              <a:rPr lang="en-US" dirty="0">
                <a:solidFill>
                  <a:srgbClr val="00FA00"/>
                </a:solidFill>
              </a:rPr>
              <a:t>Forsterite</a:t>
            </a:r>
          </a:p>
          <a:p>
            <a:r>
              <a:rPr lang="en-US" dirty="0">
                <a:solidFill>
                  <a:srgbClr val="FF0000"/>
                </a:solidFill>
              </a:rPr>
              <a:t>Forsterite III</a:t>
            </a:r>
          </a:p>
          <a:p>
            <a:r>
              <a:rPr lang="en-US" dirty="0">
                <a:solidFill>
                  <a:srgbClr val="00FDFF"/>
                </a:solidFill>
              </a:rPr>
              <a:t>MgO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D1E912-C379-2B08-E921-6748F9A8245C}"/>
              </a:ext>
            </a:extLst>
          </p:cNvPr>
          <p:cNvGrpSpPr/>
          <p:nvPr/>
        </p:nvGrpSpPr>
        <p:grpSpPr>
          <a:xfrm>
            <a:off x="274367" y="2066439"/>
            <a:ext cx="11643265" cy="3831685"/>
            <a:chOff x="274367" y="2066439"/>
            <a:chExt cx="11643265" cy="38316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A90C478-DA70-5934-7A7F-3666955BB55F}"/>
                </a:ext>
              </a:extLst>
            </p:cNvPr>
            <p:cNvGrpSpPr/>
            <p:nvPr/>
          </p:nvGrpSpPr>
          <p:grpSpPr>
            <a:xfrm>
              <a:off x="274367" y="2364829"/>
              <a:ext cx="11643265" cy="3533295"/>
              <a:chOff x="274367" y="2175643"/>
              <a:chExt cx="11643265" cy="35332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FCDE17A-6DCD-77AC-A7FB-BAA9134C96DC}"/>
                  </a:ext>
                </a:extLst>
              </p:cNvPr>
              <p:cNvGrpSpPr/>
              <p:nvPr/>
            </p:nvGrpSpPr>
            <p:grpSpPr>
              <a:xfrm>
                <a:off x="274367" y="2175643"/>
                <a:ext cx="11643265" cy="3065270"/>
                <a:chOff x="246134" y="2575848"/>
                <a:chExt cx="13346703" cy="302577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0FBE0CB-B38F-5B4D-838E-56A1F0619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1147"/>
                <a:stretch/>
              </p:blipFill>
              <p:spPr>
                <a:xfrm>
                  <a:off x="6425307" y="2575848"/>
                  <a:ext cx="7167530" cy="302577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3420DCF5-0163-ED6F-F2A6-D45C948896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0464" b="-1"/>
                <a:stretch/>
              </p:blipFill>
              <p:spPr>
                <a:xfrm>
                  <a:off x="246134" y="2575849"/>
                  <a:ext cx="6007521" cy="3025775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314D72-36EA-A945-7D48-31B1A770095A}"/>
                  </a:ext>
                </a:extLst>
              </p:cNvPr>
              <p:cNvSpPr txBox="1"/>
              <p:nvPr/>
            </p:nvSpPr>
            <p:spPr>
              <a:xfrm>
                <a:off x="2127503" y="5339606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260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3FC923-3232-69B1-81BE-16A1683D7FF2}"/>
                  </a:ext>
                </a:extLst>
              </p:cNvPr>
              <p:cNvSpPr txBox="1"/>
              <p:nvPr/>
            </p:nvSpPr>
            <p:spPr>
              <a:xfrm>
                <a:off x="8024007" y="5339606"/>
                <a:ext cx="1534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150 </a:t>
                </a:r>
                <a:r>
                  <a:rPr lang="en-US" dirty="0" err="1"/>
                  <a:t>GPa</a:t>
                </a:r>
                <a:endParaRPr lang="en-US" dirty="0"/>
              </a:p>
            </p:txBody>
          </p:sp>
        </p:grp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4238C7C-F57E-409A-8AA0-1B8D2CF93B04}"/>
                </a:ext>
              </a:extLst>
            </p:cNvPr>
            <p:cNvSpPr/>
            <p:nvPr/>
          </p:nvSpPr>
          <p:spPr>
            <a:xfrm>
              <a:off x="591904" y="3982423"/>
              <a:ext cx="214766" cy="39939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75434ED8-BD3B-7673-1165-B108C57631E7}"/>
                </a:ext>
              </a:extLst>
            </p:cNvPr>
            <p:cNvSpPr/>
            <p:nvPr/>
          </p:nvSpPr>
          <p:spPr>
            <a:xfrm>
              <a:off x="1564111" y="4182119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7F648FE2-B241-10B8-2430-2B169AE85442}"/>
                </a:ext>
              </a:extLst>
            </p:cNvPr>
            <p:cNvSpPr/>
            <p:nvPr/>
          </p:nvSpPr>
          <p:spPr>
            <a:xfrm>
              <a:off x="2679992" y="3982422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6208C348-894B-676A-EB16-87EE24505A8F}"/>
                </a:ext>
              </a:extLst>
            </p:cNvPr>
            <p:cNvSpPr/>
            <p:nvPr/>
          </p:nvSpPr>
          <p:spPr>
            <a:xfrm>
              <a:off x="4281124" y="4234669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D5610158-8B38-A181-42B2-D2D9ADD751A9}"/>
                </a:ext>
              </a:extLst>
            </p:cNvPr>
            <p:cNvSpPr/>
            <p:nvPr/>
          </p:nvSpPr>
          <p:spPr>
            <a:xfrm>
              <a:off x="7276483" y="2066439"/>
              <a:ext cx="214766" cy="399393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90244E2B-00A2-C6CF-A04E-A08E96F23761}"/>
                </a:ext>
              </a:extLst>
            </p:cNvPr>
            <p:cNvSpPr/>
            <p:nvPr/>
          </p:nvSpPr>
          <p:spPr>
            <a:xfrm>
              <a:off x="8618536" y="2152001"/>
              <a:ext cx="214766" cy="3993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02F72AE5-43F7-2FC8-D881-90E43B7E9498}"/>
                </a:ext>
              </a:extLst>
            </p:cNvPr>
            <p:cNvSpPr/>
            <p:nvPr/>
          </p:nvSpPr>
          <p:spPr>
            <a:xfrm>
              <a:off x="10400074" y="4209443"/>
              <a:ext cx="214766" cy="399393"/>
            </a:xfrm>
            <a:prstGeom prst="down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F0109D60-D9C3-3D11-07D9-F3135F170BFB}"/>
                </a:ext>
              </a:extLst>
            </p:cNvPr>
            <p:cNvSpPr/>
            <p:nvPr/>
          </p:nvSpPr>
          <p:spPr>
            <a:xfrm>
              <a:off x="9265712" y="3718787"/>
              <a:ext cx="214766" cy="3993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664D7-7866-B84A-AF58-D02D8D40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787E-B427-E04D-9B8F-8A4F3F40F3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1503</Words>
  <Application>Microsoft Macintosh PowerPoint</Application>
  <PresentationFormat>Widescreen</PresentationFormat>
  <Paragraphs>120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system-ui</vt:lpstr>
      <vt:lpstr>Times New Roman</vt:lpstr>
      <vt:lpstr>Office Theme</vt:lpstr>
      <vt:lpstr>Structure of forsterite at extreme conditions using laser shock compression</vt:lpstr>
      <vt:lpstr>Forsterite</vt:lpstr>
      <vt:lpstr>Incongruent melting</vt:lpstr>
      <vt:lpstr>Previous studies</vt:lpstr>
      <vt:lpstr>Laser shock compression</vt:lpstr>
      <vt:lpstr>PXRDIP</vt:lpstr>
      <vt:lpstr>PXRDIP analysis</vt:lpstr>
      <vt:lpstr>Results - PXRDIP</vt:lpstr>
      <vt:lpstr>Results – Crystal diffract</vt:lpstr>
      <vt:lpstr>Results - d-spacing </vt:lpstr>
      <vt:lpstr>Newman (2018)</vt:lpstr>
      <vt:lpstr>Results - PXRDIP</vt:lpstr>
      <vt:lpstr>Conclusion</vt:lpstr>
      <vt:lpstr>Next steps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 Anusonti-Inthra</dc:creator>
  <cp:lastModifiedBy>Nara Anusonti-Inthra</cp:lastModifiedBy>
  <cp:revision>11</cp:revision>
  <dcterms:created xsi:type="dcterms:W3CDTF">2024-08-07T15:20:06Z</dcterms:created>
  <dcterms:modified xsi:type="dcterms:W3CDTF">2024-08-12T19:46:26Z</dcterms:modified>
</cp:coreProperties>
</file>